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8" r:id="rId5"/>
    <p:sldId id="336" r:id="rId6"/>
    <p:sldId id="335" r:id="rId7"/>
    <p:sldId id="337" r:id="rId8"/>
    <p:sldId id="338" r:id="rId9"/>
    <p:sldId id="339" r:id="rId10"/>
    <p:sldId id="340" r:id="rId11"/>
    <p:sldId id="341" r:id="rId12"/>
    <p:sldId id="342" r:id="rId13"/>
    <p:sldId id="343" r:id="rId14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slide" Target="slides/slide9.xml" /><Relationship Id="rId18" Type="http://schemas.openxmlformats.org/officeDocument/2006/relationships/viewProps" Target="viewProps.xml" /><Relationship Id="rId3" Type="http://schemas.openxmlformats.org/officeDocument/2006/relationships/customXml" Target="../customXml/item3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presProps" Target="presProps.xml" /><Relationship Id="rId2" Type="http://schemas.openxmlformats.org/officeDocument/2006/relationships/customXml" Target="../customXml/item2.xml" /><Relationship Id="rId16" Type="http://schemas.openxmlformats.org/officeDocument/2006/relationships/handoutMaster" Target="handoutMasters/handoutMaster1.xml" /><Relationship Id="rId20" Type="http://schemas.openxmlformats.org/officeDocument/2006/relationships/tableStyles" Target="tableStyles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5" Type="http://schemas.openxmlformats.org/officeDocument/2006/relationships/slide" Target="slides/slide1.xml" /><Relationship Id="rId15" Type="http://schemas.openxmlformats.org/officeDocument/2006/relationships/notesMaster" Target="notesMasters/notesMaster1.xml" /><Relationship Id="rId10" Type="http://schemas.openxmlformats.org/officeDocument/2006/relationships/slide" Target="slides/slide6.xml" /><Relationship Id="rId19" Type="http://schemas.openxmlformats.org/officeDocument/2006/relationships/theme" Target="theme/theme1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3F33985-A29A-463D-BBAD-DAFC36C69C7A}" type="datetime1">
              <a:rPr lang="pt-BR" smtClean="0"/>
              <a:t>29/05/2023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C3086C9-2826-46AE-BD8E-F12CB3F9C8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544A730-A123-4542-87C1-1A56A9939626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FAD0BC5-116C-42CF-8B28-245F66D5066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FAD0BC5-116C-42CF-8B28-245F66D5066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8882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FAD0BC5-116C-42CF-8B28-245F66D5066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7500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FAD0BC5-116C-42CF-8B28-245F66D5066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28780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FAD0BC5-116C-42CF-8B28-245F66D5066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1050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FAD0BC5-116C-42CF-8B28-245F66D5066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9429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FAD0BC5-116C-42CF-8B28-245F66D5066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0080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Imagem 7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680322" y="2733709"/>
            <a:ext cx="8144134" cy="1373070"/>
          </a:xfrm>
        </p:spPr>
        <p:txBody>
          <a:bodyPr rtlCol="0" anchor="b">
            <a:noAutofit/>
          </a:bodyPr>
          <a:lstStyle>
            <a:lvl1pPr algn="r">
              <a:defRPr sz="5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680322" y="4394039"/>
            <a:ext cx="8144134" cy="111768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A6A6D3-0B78-48E9-9AD4-2808B1A01F0C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m 8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0322" y="4711616"/>
            <a:ext cx="9613859" cy="453051"/>
          </a:xfrm>
        </p:spPr>
        <p:txBody>
          <a:bodyPr rtlCol="0" anchor="b">
            <a:normAutofit/>
          </a:bodyPr>
          <a:lstStyle>
            <a:lvl1pPr>
              <a:defRPr sz="2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0319" y="5169583"/>
            <a:ext cx="9613862" cy="622971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317E1B-405E-45CC-B817-40001A4139BD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m 8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0322" y="609597"/>
            <a:ext cx="9613858" cy="3592750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4711615"/>
            <a:ext cx="9613859" cy="1090789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BA4DA6-FE08-47AF-AD85-E3C2747CBC9B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número do slide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Imagem 12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tângulo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402288" y="3653379"/>
            <a:ext cx="815657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4711615"/>
            <a:ext cx="9613859" cy="109078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0A5A21-75E4-4E88-8F3E-678C4E4C92F5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6" name="Caixa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sz="72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7" name="Caixa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72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Imagem 9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tângulo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0319" y="4711615"/>
            <a:ext cx="9613862" cy="5885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0320" y="5300149"/>
            <a:ext cx="9613862" cy="50225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44983D-8838-42C1-A2F6-26A819D8F25D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Imagem 13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tângulo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tângulo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669222" y="753228"/>
            <a:ext cx="9624960" cy="1080938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60946" y="2336873"/>
            <a:ext cx="30700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80322" y="3022673"/>
            <a:ext cx="3049702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956025" y="233687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945470" y="3022673"/>
            <a:ext cx="3063240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224156" y="2336873"/>
            <a:ext cx="30700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224156" y="3022673"/>
            <a:ext cx="3070025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26AC99-D917-4B8B-BB99-7F3A10ABACC0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m 15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tâ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0318" y="4297503"/>
            <a:ext cx="30497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80318" y="4873765"/>
            <a:ext cx="3049705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945471" y="429750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944117" y="4873764"/>
            <a:ext cx="3067297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230678" y="4297503"/>
            <a:ext cx="30635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230553" y="4873762"/>
            <a:ext cx="3067563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160571-1011-4824-9BC0-D0C81253990B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Imagem 7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4FE5C9-A13A-4C36-BBC4-E885F4FC837D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tângulo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10129231" y="609597"/>
            <a:ext cx="1073802" cy="4353760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80322" y="609597"/>
            <a:ext cx="8870004" cy="5326589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 rtlCol="0"/>
          <a:lstStyle/>
          <a:p>
            <a:pPr rtl="0"/>
            <a:fld id="{40AF3C55-A80C-4E5F-B9ED-11E134ADD532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m 15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tâ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B51328-EB55-4A6C-AB89-73D1BFAECB05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m 7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0322" y="2869895"/>
            <a:ext cx="9613860" cy="1090788"/>
          </a:xfrm>
        </p:spPr>
        <p:txBody>
          <a:bodyPr rtlCol="0" anchor="ctr">
            <a:normAutofit/>
          </a:bodyPr>
          <a:lstStyle>
            <a:lvl1pPr algn="r"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0322" y="4232171"/>
            <a:ext cx="9613860" cy="170401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C53748-C4AB-4CC2-8F06-F2C0F4DA84C4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m 8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680320" y="2336873"/>
            <a:ext cx="4698358" cy="3599316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594123" y="2336873"/>
            <a:ext cx="4700058" cy="3599316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B5A326-5E5F-4BE0-99B4-89EEE6A4EFB9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Imagem 10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tângulo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tângulo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0319" y="753229"/>
            <a:ext cx="9613863" cy="1080937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906350" y="2336873"/>
            <a:ext cx="4472327" cy="69313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80322" y="3030008"/>
            <a:ext cx="4698355" cy="2906179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820154" y="2336873"/>
            <a:ext cx="4474028" cy="692076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594123" y="3030008"/>
            <a:ext cx="4700059" cy="2906179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D67C41-770E-4C0E-8D91-5772FB36499B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Imagem 6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tângulo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2A543B-2426-4190-8ABB-711F5F8FEFA2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ShadowShort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FF1BF1-3997-4F24-B26B-E2C9A41ABC2B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m 8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03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685846" y="2336873"/>
            <a:ext cx="5608336" cy="3599313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2336872"/>
            <a:ext cx="3790078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414958-BCAD-40A9-99DB-322815F73200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ShadowLong.png H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m 8" descr="ShadowShort.png HD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0323" y="753228"/>
            <a:ext cx="9613857" cy="1080938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0323" y="2336873"/>
            <a:ext cx="3876256" cy="3599315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0E1499-4292-475E-870A-B693ABEFEAF3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1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44E4BFC-EDA9-4CE5-83BF-E70C66C3532D}" type="datetime1">
              <a:rPr lang="pt-BR" noProof="0" smtClean="0"/>
              <a:t>29/05/2023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Relationship Id="rId5" Type="http://schemas.openxmlformats.org/officeDocument/2006/relationships/image" Target="../media/image6.png" /><Relationship Id="rId4" Type="http://schemas.openxmlformats.org/officeDocument/2006/relationships/image" Target="../media/image5.png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7.png" /><Relationship Id="rId5" Type="http://schemas.openxmlformats.org/officeDocument/2006/relationships/image" Target="../media/image2.png" /><Relationship Id="rId4" Type="http://schemas.openxmlformats.org/officeDocument/2006/relationships/image" Target="../media/image4.jp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8.png" /><Relationship Id="rId5" Type="http://schemas.openxmlformats.org/officeDocument/2006/relationships/image" Target="../media/image2.png" /><Relationship Id="rId4" Type="http://schemas.openxmlformats.org/officeDocument/2006/relationships/image" Target="../media/image4.jp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9.png" /><Relationship Id="rId5" Type="http://schemas.openxmlformats.org/officeDocument/2006/relationships/image" Target="../media/image2.png" /><Relationship Id="rId4" Type="http://schemas.openxmlformats.org/officeDocument/2006/relationships/image" Target="../media/image4.jp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0.jpeg" /><Relationship Id="rId5" Type="http://schemas.openxmlformats.org/officeDocument/2006/relationships/image" Target="../media/image2.png" /><Relationship Id="rId4" Type="http://schemas.openxmlformats.org/officeDocument/2006/relationships/image" Target="../media/image4.jp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1.png" /><Relationship Id="rId5" Type="http://schemas.openxmlformats.org/officeDocument/2006/relationships/image" Target="../media/image2.png" /><Relationship Id="rId4" Type="http://schemas.openxmlformats.org/officeDocument/2006/relationships/image" Target="../media/image4.jpg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imagem abstrata geométrica">
            <a:extLst>
              <a:ext uri="{FF2B5EF4-FFF2-40B4-BE49-F238E27FC236}">
                <a16:creationId xmlns:a16="http://schemas.microsoft.com/office/drawing/2014/main" id="{1F6EA444-CCD5-43A4-848C-62DE7C63DDF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60" r="9091" b="10360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25" name="Retângulo 24">
            <a:extLst>
              <a:ext uri="{FF2B5EF4-FFF2-40B4-BE49-F238E27FC236}">
                <a16:creationId xmlns:a16="http://schemas.microsoft.com/office/drawing/2014/main" id="{41704883-D088-4683-A1FD-AEE53B336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02667"/>
            <a:ext cx="8133478" cy="940240"/>
          </a:xfrm>
        </p:spPr>
        <p:txBody>
          <a:bodyPr rtlCol="0">
            <a:normAutofit/>
          </a:bodyPr>
          <a:lstStyle/>
          <a:p>
            <a:r>
              <a:rPr lang="pt-BR" sz="4800" dirty="0">
                <a:solidFill>
                  <a:schemeClr val="accent1"/>
                </a:solidFill>
                <a:latin typeface="Berlin Sans FB" panose="020E0602020502020306" pitchFamily="34" charset="0"/>
              </a:rPr>
              <a:t>Manga Shop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342302"/>
            <a:ext cx="8133478" cy="406566"/>
          </a:xfrm>
        </p:spPr>
        <p:txBody>
          <a:bodyPr rtlCol="0">
            <a:noAutofit/>
          </a:bodyPr>
          <a:lstStyle/>
          <a:p>
            <a:pPr rtl="0"/>
            <a:r>
              <a:rPr lang="pt-BR" sz="2400" dirty="0">
                <a:latin typeface="Berlin Sans FB" panose="020E0602020502020306" pitchFamily="34" charset="0"/>
              </a:rPr>
              <a:t>Loja de Mangás e HQs</a:t>
            </a: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9BAB74E2-5A82-47FD-BBB4-BFD47779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A9C04EC1-26B9-40BD-84A6-B2C0A913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9C4FFB60-A034-4994-8F55-E38D4F31C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4375886" y="2685012"/>
            <a:ext cx="314541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0" b="1" i="1" dirty="0"/>
              <a:t>CABO.</a:t>
            </a:r>
          </a:p>
        </p:txBody>
      </p:sp>
    </p:spTree>
    <p:extLst>
      <p:ext uri="{BB962C8B-B14F-4D97-AF65-F5344CB8AC3E}">
        <p14:creationId xmlns:p14="http://schemas.microsoft.com/office/powerpoint/2010/main" val="3215713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>
                <a:solidFill>
                  <a:schemeClr val="accent1"/>
                </a:solidFill>
                <a:latin typeface="Berlin Sans FB" panose="020E0602020502020306" pitchFamily="34" charset="0"/>
              </a:rPr>
              <a:t>Componentes do grupo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0322" y="2336873"/>
            <a:ext cx="3325622" cy="359931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t-BR" sz="2800" u="sng" dirty="0">
                <a:latin typeface="Berlin Sans FB" panose="020E0602020502020306" pitchFamily="34" charset="0"/>
              </a:rPr>
              <a:t>Discentes</a:t>
            </a:r>
          </a:p>
          <a:p>
            <a:pPr marL="0" indent="0">
              <a:buNone/>
            </a:pPr>
            <a:r>
              <a:rPr lang="pt-BR" dirty="0">
                <a:latin typeface="Berlin Sans FB" panose="020E0602020502020306" pitchFamily="34" charset="0"/>
              </a:rPr>
              <a:t>- Rafael Gomes</a:t>
            </a:r>
          </a:p>
          <a:p>
            <a:pPr marL="0" indent="0">
              <a:buNone/>
            </a:pPr>
            <a:r>
              <a:rPr lang="pt-BR" dirty="0">
                <a:latin typeface="Berlin Sans FB" panose="020E0602020502020306" pitchFamily="34" charset="0"/>
              </a:rPr>
              <a:t>- João Vitor</a:t>
            </a:r>
          </a:p>
          <a:p>
            <a:pPr marL="0" indent="0">
              <a:buNone/>
            </a:pPr>
            <a:r>
              <a:rPr lang="pt-BR" dirty="0">
                <a:latin typeface="Berlin Sans FB" panose="020E0602020502020306" pitchFamily="34" charset="0"/>
              </a:rPr>
              <a:t>- Rafaella Duarte</a:t>
            </a:r>
          </a:p>
          <a:p>
            <a:pPr>
              <a:buFontTx/>
              <a:buChar char="-"/>
            </a:pPr>
            <a:r>
              <a:rPr lang="pt-BR" dirty="0">
                <a:latin typeface="Berlin Sans FB" panose="020E0602020502020306" pitchFamily="34" charset="0"/>
              </a:rPr>
              <a:t>Vinícius Barbosa</a:t>
            </a:r>
          </a:p>
          <a:p>
            <a:pPr marL="0" indent="0">
              <a:buNone/>
            </a:pPr>
            <a:r>
              <a:rPr lang="pt-BR" dirty="0">
                <a:latin typeface="Berlin Sans FB" panose="020E0602020502020306" pitchFamily="34" charset="0"/>
              </a:rPr>
              <a:t>- Gabriel Ferreira</a:t>
            </a:r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>
          <a:xfrm>
            <a:off x="4570149" y="2336873"/>
            <a:ext cx="4109393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t-BR" sz="2800" u="sng" dirty="0">
                <a:latin typeface="Berlin Sans FB" panose="020E0602020502020306" pitchFamily="34" charset="0"/>
              </a:rPr>
              <a:t>Docente</a:t>
            </a:r>
          </a:p>
          <a:p>
            <a:pPr>
              <a:buFontTx/>
              <a:buChar char="-"/>
            </a:pPr>
            <a:r>
              <a:rPr lang="pt-BR" dirty="0">
                <a:latin typeface="Berlin Sans FB" panose="020E0602020502020306" pitchFamily="34" charset="0"/>
              </a:rPr>
              <a:t>Professor Leonardo Minora</a:t>
            </a:r>
          </a:p>
          <a:p>
            <a:pPr>
              <a:buFontTx/>
              <a:buChar char="-"/>
            </a:pPr>
            <a:r>
              <a:rPr lang="pt-BR" dirty="0">
                <a:latin typeface="Berlin Sans FB" panose="020E0602020502020306" pitchFamily="34" charset="0"/>
              </a:rPr>
              <a:t>Professor George Azevedo</a:t>
            </a:r>
          </a:p>
        </p:txBody>
      </p:sp>
    </p:spTree>
    <p:extLst>
      <p:ext uri="{BB962C8B-B14F-4D97-AF65-F5344CB8AC3E}">
        <p14:creationId xmlns:p14="http://schemas.microsoft.com/office/powerpoint/2010/main" val="430659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o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tângulo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933298"/>
          </a:xfrm>
        </p:spPr>
        <p:txBody>
          <a:bodyPr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Dificuldade de encontrar Mangás e HQs dentro do território nacional de forma online. 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Afetando as pessoas interessadas na leitura dessas obras. 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O que impacta na degradação do mercado nacional, em que as pessoas recorrem a compras em sites estrangeiros ou leitura online.</a:t>
            </a:r>
          </a:p>
          <a:p>
            <a:pPr>
              <a:lnSpc>
                <a:spcPct val="100000"/>
              </a:lnSpc>
            </a:pPr>
            <a:endParaRPr lang="pt-BR" sz="2000" dirty="0"/>
          </a:p>
        </p:txBody>
      </p:sp>
      <p:pic>
        <p:nvPicPr>
          <p:cNvPr id="10" name="Imagem 9" descr="imagem abstrata geométrica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tângulo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 rtlCol="0">
            <a:normAutofit/>
          </a:bodyPr>
          <a:lstStyle/>
          <a:p>
            <a:pPr rtl="0"/>
            <a:r>
              <a:rPr lang="pt-BR" sz="4000" dirty="0">
                <a:solidFill>
                  <a:schemeClr val="accent1"/>
                </a:solidFill>
                <a:latin typeface="Berlin Sans FB" panose="020E0602020502020306" pitchFamily="34" charset="0"/>
              </a:rPr>
              <a:t>O problema</a:t>
            </a:r>
          </a:p>
        </p:txBody>
      </p:sp>
      <p:pic>
        <p:nvPicPr>
          <p:cNvPr id="77" name="Imagem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0711" y="1834166"/>
            <a:ext cx="2943400" cy="2844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o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tângulo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532" y="2140918"/>
            <a:ext cx="5041628" cy="4372046"/>
          </a:xfrm>
        </p:spPr>
        <p:txBody>
          <a:bodyPr rtlCol="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2500" dirty="0">
                <a:latin typeface="Berlin Sans FB" panose="020E0602020502020306" pitchFamily="34" charset="0"/>
              </a:rPr>
              <a:t>Editora italiana com sede no Brasil;</a:t>
            </a:r>
          </a:p>
          <a:p>
            <a:pPr>
              <a:lnSpc>
                <a:spcPct val="100000"/>
              </a:lnSpc>
            </a:pPr>
            <a:r>
              <a:rPr lang="pt-BR" sz="2500" dirty="0">
                <a:latin typeface="Berlin Sans FB" panose="020E0602020502020306" pitchFamily="34" charset="0"/>
              </a:rPr>
              <a:t>Popular;</a:t>
            </a:r>
          </a:p>
          <a:p>
            <a:pPr>
              <a:lnSpc>
                <a:spcPct val="100000"/>
              </a:lnSpc>
            </a:pPr>
            <a:r>
              <a:rPr lang="pt-BR" sz="2500" dirty="0">
                <a:latin typeface="Berlin Sans FB" panose="020E0602020502020306" pitchFamily="34" charset="0"/>
              </a:rPr>
              <a:t>Realiza a venda de HQs, Mangás, Álbuns e colecionáveis dentro do território nacional;</a:t>
            </a:r>
          </a:p>
          <a:p>
            <a:pPr>
              <a:lnSpc>
                <a:spcPct val="100000"/>
              </a:lnSpc>
            </a:pPr>
            <a:r>
              <a:rPr lang="pt-BR" sz="2500" dirty="0">
                <a:latin typeface="Berlin Sans FB" panose="020E0602020502020306" pitchFamily="34" charset="0"/>
              </a:rPr>
              <a:t>Loja física com pouca variedade e loja digital com muita variedade. </a:t>
            </a:r>
          </a:p>
          <a:p>
            <a:pPr>
              <a:lnSpc>
                <a:spcPct val="100000"/>
              </a:lnSpc>
            </a:pPr>
            <a:r>
              <a:rPr lang="pt-BR" sz="2500" dirty="0">
                <a:latin typeface="Berlin Sans FB" panose="020E0602020502020306" pitchFamily="34" charset="0"/>
              </a:rPr>
              <a:t>Frete desvantajoso para compras unitárias ou de valores pequenos</a:t>
            </a:r>
          </a:p>
          <a:p>
            <a:pPr>
              <a:lnSpc>
                <a:spcPct val="100000"/>
              </a:lnSpc>
            </a:pPr>
            <a:r>
              <a:rPr lang="pt-BR" sz="2500" dirty="0">
                <a:latin typeface="Berlin Sans FB" panose="020E0602020502020306" pitchFamily="34" charset="0"/>
              </a:rPr>
              <a:t>Extremamente confiável.</a:t>
            </a:r>
          </a:p>
        </p:txBody>
      </p:sp>
      <p:pic>
        <p:nvPicPr>
          <p:cNvPr id="10" name="Imagem 9" descr="imagem abstrata geométrica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tângulo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32" y="753228"/>
            <a:ext cx="5764697" cy="1080938"/>
          </a:xfrm>
        </p:spPr>
        <p:txBody>
          <a:bodyPr rtlCol="0">
            <a:noAutofit/>
          </a:bodyPr>
          <a:lstStyle/>
          <a:p>
            <a:pPr rtl="0"/>
            <a:r>
              <a:rPr lang="pt-BR" sz="4000" dirty="0">
                <a:solidFill>
                  <a:schemeClr val="accent1"/>
                </a:solidFill>
                <a:latin typeface="Berlin Sans FB" panose="020E0602020502020306" pitchFamily="34" charset="0"/>
              </a:rPr>
              <a:t>Alternativas Concorrentes: </a:t>
            </a:r>
            <a:r>
              <a:rPr lang="pt-BR" sz="4000" dirty="0">
                <a:latin typeface="Berlin Sans FB" panose="020E0602020502020306" pitchFamily="34" charset="0"/>
              </a:rPr>
              <a:t>Panini</a:t>
            </a:r>
          </a:p>
        </p:txBody>
      </p:sp>
      <p:pic>
        <p:nvPicPr>
          <p:cNvPr id="77" name="Imagem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1026" name="Picture 2" descr="Logo Panini – Logos 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0717" y="1933604"/>
            <a:ext cx="2883387" cy="31621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6604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o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tângulo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532" y="2423724"/>
            <a:ext cx="5041628" cy="3933298"/>
          </a:xfrm>
        </p:spPr>
        <p:txBody>
          <a:bodyPr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Empresa multinacional;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Loja de departamento online;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Descontos e frete grátis em conjunto com o plano de assinatura mensal do Amazon Prime. 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Extremamente confiável.</a:t>
            </a:r>
          </a:p>
          <a:p>
            <a:pPr>
              <a:lnSpc>
                <a:spcPct val="100000"/>
              </a:lnSpc>
            </a:pPr>
            <a:endParaRPr lang="pt-BR" sz="2000" dirty="0"/>
          </a:p>
        </p:txBody>
      </p:sp>
      <p:pic>
        <p:nvPicPr>
          <p:cNvPr id="10" name="Imagem 9" descr="imagem abstrata geométrica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tângulo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32" y="753228"/>
            <a:ext cx="5764697" cy="1080938"/>
          </a:xfrm>
        </p:spPr>
        <p:txBody>
          <a:bodyPr rtlCol="0">
            <a:noAutofit/>
          </a:bodyPr>
          <a:lstStyle/>
          <a:p>
            <a:pPr rtl="0"/>
            <a:r>
              <a:rPr lang="pt-BR" sz="4000" dirty="0">
                <a:solidFill>
                  <a:schemeClr val="accent1"/>
                </a:solidFill>
                <a:latin typeface="Berlin Sans FB" panose="020E0602020502020306" pitchFamily="34" charset="0"/>
              </a:rPr>
              <a:t>Alternativas Concorrentes: </a:t>
            </a:r>
            <a:r>
              <a:rPr lang="pt-BR" sz="4000" dirty="0">
                <a:latin typeface="Berlin Sans FB" panose="020E0602020502020306" pitchFamily="34" charset="0"/>
              </a:rPr>
              <a:t>Amazon</a:t>
            </a:r>
          </a:p>
        </p:txBody>
      </p:sp>
      <p:pic>
        <p:nvPicPr>
          <p:cNvPr id="77" name="Imagem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1028" name="Picture 4" descr="File:Amazon logo.svg - Wikipedi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3052" y="3286153"/>
            <a:ext cx="1858717" cy="5634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5510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o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tângulo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532" y="2423724"/>
            <a:ext cx="5041628" cy="3933298"/>
          </a:xfrm>
        </p:spPr>
        <p:txBody>
          <a:bodyPr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Loja situada em São Paulo;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Sebo para compra e venda de Mangás e HQs;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Frete desvantajoso para compras fora do sudeste;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Produtos usados sem comprovação de estado no ambiente digital. </a:t>
            </a:r>
          </a:p>
          <a:p>
            <a:pPr>
              <a:lnSpc>
                <a:spcPct val="100000"/>
              </a:lnSpc>
            </a:pPr>
            <a:endParaRPr lang="pt-BR" sz="2000" dirty="0"/>
          </a:p>
        </p:txBody>
      </p:sp>
      <p:pic>
        <p:nvPicPr>
          <p:cNvPr id="10" name="Imagem 9" descr="imagem abstrata geométrica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tângulo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32" y="753228"/>
            <a:ext cx="5764697" cy="1080938"/>
          </a:xfrm>
        </p:spPr>
        <p:txBody>
          <a:bodyPr rtlCol="0">
            <a:noAutofit/>
          </a:bodyPr>
          <a:lstStyle/>
          <a:p>
            <a:pPr rtl="0"/>
            <a:r>
              <a:rPr lang="pt-BR" sz="4000" dirty="0">
                <a:solidFill>
                  <a:schemeClr val="accent1"/>
                </a:solidFill>
                <a:latin typeface="Berlin Sans FB" panose="020E0602020502020306" pitchFamily="34" charset="0"/>
              </a:rPr>
              <a:t>Alternativas Concorrentes: </a:t>
            </a:r>
            <a:r>
              <a:rPr lang="pt-BR" sz="4000" dirty="0">
                <a:latin typeface="Berlin Sans FB" panose="020E0602020502020306" pitchFamily="34" charset="0"/>
              </a:rPr>
              <a:t>Rika Comic Shop</a:t>
            </a:r>
          </a:p>
        </p:txBody>
      </p:sp>
      <p:pic>
        <p:nvPicPr>
          <p:cNvPr id="77" name="Imagem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1030" name="Picture 6" descr="Rika (@rika_comic_shop) / Twitte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4495" y="2670249"/>
            <a:ext cx="1515831" cy="15158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1222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o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tângulo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532" y="2423724"/>
            <a:ext cx="5041628" cy="3933298"/>
          </a:xfrm>
        </p:spPr>
        <p:txBody>
          <a:bodyPr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Loja online de produtos </a:t>
            </a:r>
            <a:r>
              <a:rPr lang="pt-BR" dirty="0" err="1">
                <a:latin typeface="Berlin Sans FB" panose="020E0602020502020306" pitchFamily="34" charset="0"/>
              </a:rPr>
              <a:t>Geek</a:t>
            </a:r>
            <a:r>
              <a:rPr lang="pt-BR" dirty="0">
                <a:latin typeface="Berlin Sans FB" panose="020E0602020502020306" pitchFamily="34" charset="0"/>
              </a:rPr>
              <a:t>;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Frete acessível para todo Brasil;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Preços baixos para produtos novos;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Entrega rápida e eficiente;</a:t>
            </a:r>
          </a:p>
          <a:p>
            <a:pPr>
              <a:lnSpc>
                <a:spcPct val="100000"/>
              </a:lnSpc>
            </a:pPr>
            <a:r>
              <a:rPr lang="pt-BR" dirty="0">
                <a:latin typeface="Berlin Sans FB" panose="020E0602020502020306" pitchFamily="34" charset="0"/>
              </a:rPr>
              <a:t>Atendimento confiável e atencioso. </a:t>
            </a:r>
          </a:p>
          <a:p>
            <a:pPr>
              <a:lnSpc>
                <a:spcPct val="100000"/>
              </a:lnSpc>
            </a:pPr>
            <a:endParaRPr lang="pt-BR" dirty="0">
              <a:latin typeface="Berlin Sans FB" panose="020E0602020502020306" pitchFamily="34" charset="0"/>
            </a:endParaRPr>
          </a:p>
          <a:p>
            <a:pPr>
              <a:lnSpc>
                <a:spcPct val="100000"/>
              </a:lnSpc>
            </a:pPr>
            <a:endParaRPr lang="pt-BR" sz="2000" dirty="0"/>
          </a:p>
        </p:txBody>
      </p:sp>
      <p:pic>
        <p:nvPicPr>
          <p:cNvPr id="10" name="Imagem 9" descr="imagem abstrata geométrica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tângulo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32" y="753228"/>
            <a:ext cx="5764697" cy="1080938"/>
          </a:xfrm>
        </p:spPr>
        <p:txBody>
          <a:bodyPr rtlCol="0">
            <a:noAutofit/>
          </a:bodyPr>
          <a:lstStyle/>
          <a:p>
            <a:pPr rtl="0"/>
            <a:r>
              <a:rPr lang="pt-BR" sz="4000" dirty="0">
                <a:solidFill>
                  <a:schemeClr val="accent1"/>
                </a:solidFill>
                <a:latin typeface="Berlin Sans FB" panose="020E0602020502020306" pitchFamily="34" charset="0"/>
              </a:rPr>
              <a:t>Alternativas Concorrentes: </a:t>
            </a:r>
            <a:r>
              <a:rPr lang="pt-BR" sz="4000" dirty="0">
                <a:latin typeface="Berlin Sans FB" panose="020E0602020502020306" pitchFamily="34" charset="0"/>
              </a:rPr>
              <a:t>Mundos Infinitos</a:t>
            </a:r>
          </a:p>
        </p:txBody>
      </p:sp>
      <p:pic>
        <p:nvPicPr>
          <p:cNvPr id="77" name="Imagem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2400" y="2876550"/>
            <a:ext cx="2812596" cy="1009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5618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20" y="261937"/>
            <a:ext cx="11514193" cy="63353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2415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1"/>
                </a:solidFill>
                <a:latin typeface="Berlin Sans FB" panose="020E0602020502020306" pitchFamily="34" charset="0"/>
              </a:rPr>
              <a:t>Mapa do Site e Protótipo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https://www.figma.com/file/LLZmqlQVEhROjDLbglWDdJ/Manga-Shop?type=design&amp;node-id=0-1&amp;t=TDV8yBeXdxyRqeVE-0</a:t>
            </a:r>
          </a:p>
          <a:p>
            <a:r>
              <a:rPr lang="pt-BR" dirty="0"/>
              <a:t>https://www.figma.com/file/ecu1IVr4O6D6ARPgpeW1l9/Manga-Shop---Diagrama?type=whiteboard&amp;node-id=0-1&amp;t=wwJt7fMHdbkNXY2L-0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2988564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m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34_TF11161285.potx" id="{F0553947-191E-403C-B899-ABF0E01FDFD1}" vid="{142F8EE7-526E-42D6-BE62-3D529B683F32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Berlim</Template>
  <TotalTime>0</TotalTime>
  <Words>260</Words>
  <Application>Microsoft Office PowerPoint</Application>
  <PresentationFormat>Widescreen</PresentationFormat>
  <Paragraphs>49</Paragraphs>
  <Slides>10</Slides>
  <Notes>6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Berlim</vt:lpstr>
      <vt:lpstr>Manga Shop</vt:lpstr>
      <vt:lpstr>Componentes do grupo</vt:lpstr>
      <vt:lpstr>O problema</vt:lpstr>
      <vt:lpstr>Alternativas Concorrentes: Panini</vt:lpstr>
      <vt:lpstr>Alternativas Concorrentes: Amazon</vt:lpstr>
      <vt:lpstr>Alternativas Concorrentes: Rika Comic Shop</vt:lpstr>
      <vt:lpstr>Alternativas Concorrentes: Mundos Infinitos</vt:lpstr>
      <vt:lpstr>Apresentação do PowerPoint</vt:lpstr>
      <vt:lpstr>Mapa do Site e Protótipo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Manga Shop</dc:title>
  <dc:creator/>
  <cp:lastModifiedBy>RAFAEL GOMES DA CUNHA</cp:lastModifiedBy>
  <cp:revision>2</cp:revision>
  <dcterms:created xsi:type="dcterms:W3CDTF">2023-05-29T17:25:56Z</dcterms:created>
  <dcterms:modified xsi:type="dcterms:W3CDTF">2023-05-29T20:01:35Z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